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690" r:id="rId2"/>
  </p:sldMasterIdLst>
  <p:handoutMasterIdLst>
    <p:handoutMasterId r:id="rId16"/>
  </p:handoutMasterIdLst>
  <p:sldIdLst>
    <p:sldId id="256" r:id="rId3"/>
    <p:sldId id="257" r:id="rId4"/>
    <p:sldId id="258" r:id="rId5"/>
    <p:sldId id="259" r:id="rId6"/>
    <p:sldId id="260"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92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512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512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512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F3B6D1B-F61C-44F1-AF6C-9147666DB18C}" type="slidenum">
              <a:rPr lang="en-AU"/>
              <a:pPr/>
              <a:t>‹#›</a:t>
            </a:fld>
            <a:endParaRPr lang="en-AU"/>
          </a:p>
        </p:txBody>
      </p:sp>
    </p:spTree>
    <p:extLst>
      <p:ext uri="{BB962C8B-B14F-4D97-AF65-F5344CB8AC3E}">
        <p14:creationId xmlns:p14="http://schemas.microsoft.com/office/powerpoint/2010/main" val="31001668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A3FEC2B7-6C7C-47FF-B38D-45DBD1DED2B1}" type="slidenum">
              <a:rPr lang="en-AU"/>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6548FAAC-28DB-496C-932B-D9FA1FF74EFD}" type="slidenum">
              <a:rPr lang="en-AU"/>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392DBDFC-0DC0-4715-9B05-4503B6433D7E}" type="slidenum">
              <a:rPr lang="en-AU"/>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9394" name="Group 2"/>
          <p:cNvGrpSpPr>
            <a:grpSpLocks/>
          </p:cNvGrpSpPr>
          <p:nvPr/>
        </p:nvGrpSpPr>
        <p:grpSpPr bwMode="auto">
          <a:xfrm>
            <a:off x="0" y="3902075"/>
            <a:ext cx="3400425" cy="2949575"/>
            <a:chOff x="0" y="2458"/>
            <a:chExt cx="2142" cy="1858"/>
          </a:xfrm>
        </p:grpSpPr>
        <p:sp>
          <p:nvSpPr>
            <p:cNvPr id="5939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AU"/>
            </a:p>
          </p:txBody>
        </p:sp>
        <p:sp>
          <p:nvSpPr>
            <p:cNvPr id="5939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AU"/>
            </a:p>
          </p:txBody>
        </p:sp>
        <p:sp>
          <p:nvSpPr>
            <p:cNvPr id="5939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AU"/>
            </a:p>
          </p:txBody>
        </p:sp>
        <p:sp>
          <p:nvSpPr>
            <p:cNvPr id="5939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AU"/>
            </a:p>
          </p:txBody>
        </p:sp>
        <p:sp>
          <p:nvSpPr>
            <p:cNvPr id="5939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AU"/>
            </a:p>
          </p:txBody>
        </p:sp>
        <p:sp>
          <p:nvSpPr>
            <p:cNvPr id="5940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AU"/>
            </a:p>
          </p:txBody>
        </p:sp>
        <p:sp>
          <p:nvSpPr>
            <p:cNvPr id="5940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AU"/>
            </a:p>
          </p:txBody>
        </p:sp>
      </p:grpSp>
      <p:sp>
        <p:nvSpPr>
          <p:cNvPr id="59402" name="Rectangle 10"/>
          <p:cNvSpPr>
            <a:spLocks noGrp="1" noChangeArrowheads="1"/>
          </p:cNvSpPr>
          <p:nvPr>
            <p:ph type="ctrTitle" sz="quarter"/>
          </p:nvPr>
        </p:nvSpPr>
        <p:spPr>
          <a:xfrm>
            <a:off x="685800" y="1873250"/>
            <a:ext cx="7772400" cy="1555750"/>
          </a:xfrm>
        </p:spPr>
        <p:txBody>
          <a:bodyPr/>
          <a:lstStyle>
            <a:lvl1pPr>
              <a:defRPr sz="4800"/>
            </a:lvl1pPr>
          </a:lstStyle>
          <a:p>
            <a:r>
              <a:rPr lang="en-AU"/>
              <a:t>Click to edit Master title style</a:t>
            </a:r>
          </a:p>
        </p:txBody>
      </p:sp>
      <p:sp>
        <p:nvSpPr>
          <p:cNvPr id="5940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AU"/>
              <a:t>Click to edit Master subtitle style</a:t>
            </a:r>
          </a:p>
        </p:txBody>
      </p:sp>
      <p:sp>
        <p:nvSpPr>
          <p:cNvPr id="59404" name="Rectangle 12"/>
          <p:cNvSpPr>
            <a:spLocks noGrp="1" noChangeArrowheads="1"/>
          </p:cNvSpPr>
          <p:nvPr>
            <p:ph type="dt" sz="quarter" idx="2"/>
          </p:nvPr>
        </p:nvSpPr>
        <p:spPr/>
        <p:txBody>
          <a:bodyPr/>
          <a:lstStyle>
            <a:lvl1pPr>
              <a:defRPr/>
            </a:lvl1pPr>
          </a:lstStyle>
          <a:p>
            <a:endParaRPr lang="en-AU"/>
          </a:p>
        </p:txBody>
      </p:sp>
      <p:sp>
        <p:nvSpPr>
          <p:cNvPr id="59405" name="Rectangle 13"/>
          <p:cNvSpPr>
            <a:spLocks noGrp="1" noChangeArrowheads="1"/>
          </p:cNvSpPr>
          <p:nvPr>
            <p:ph type="ftr" sz="quarter" idx="3"/>
          </p:nvPr>
        </p:nvSpPr>
        <p:spPr/>
        <p:txBody>
          <a:bodyPr/>
          <a:lstStyle>
            <a:lvl1pPr>
              <a:defRPr/>
            </a:lvl1pPr>
          </a:lstStyle>
          <a:p>
            <a:endParaRPr lang="en-AU"/>
          </a:p>
        </p:txBody>
      </p:sp>
      <p:sp>
        <p:nvSpPr>
          <p:cNvPr id="59406" name="Rectangle 14"/>
          <p:cNvSpPr>
            <a:spLocks noGrp="1" noChangeArrowheads="1"/>
          </p:cNvSpPr>
          <p:nvPr>
            <p:ph type="sldNum" sz="quarter" idx="4"/>
          </p:nvPr>
        </p:nvSpPr>
        <p:spPr/>
        <p:txBody>
          <a:bodyPr/>
          <a:lstStyle>
            <a:lvl1pPr>
              <a:defRPr/>
            </a:lvl1pPr>
          </a:lstStyle>
          <a:p>
            <a:fld id="{61BFDC53-F35C-484F-8E63-A6E049276942}" type="slidenum">
              <a:rPr lang="en-AU"/>
              <a:pPr/>
              <a:t>‹#›</a:t>
            </a:fld>
            <a:endParaRPr lang="en-AU"/>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F8819C35-687E-47C6-95DF-6279CB5C5532}" type="slidenum">
              <a:rPr lang="en-AU"/>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D4101E65-07F4-4AFC-A7E3-257B40E01F90}" type="slidenum">
              <a:rPr lang="en-AU"/>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1C012762-BFC7-4F26-87B1-7831D3EAE994}" type="slidenum">
              <a:rPr lang="en-AU"/>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B9E99411-BFE5-4D33-8C05-B8BD0DDE48D3}" type="slidenum">
              <a:rPr lang="en-AU"/>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B3067840-53F4-451C-9158-9891B7D7F573}" type="slidenum">
              <a:rPr lang="en-AU"/>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5EA56CBD-92D6-48FD-8C4A-FF3828034A00}" type="slidenum">
              <a:rPr lang="en-AU"/>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D0B69F32-4AF2-46E0-9F4B-B58D59A0E763}" type="slidenum">
              <a:rPr lang="en-AU"/>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F50FF0DF-4F30-4C2D-A3AE-494EBC6B6167}" type="slidenum">
              <a:rPr lang="en-AU"/>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6F5C1DB8-9116-4B79-8BFE-29C604A27F01}" type="slidenum">
              <a:rPr lang="en-AU"/>
              <a:pPr/>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42E9D692-49D0-4310-9C0D-E0795EFC1349}" type="slidenum">
              <a:rPr lang="en-AU"/>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3FC8D874-71BD-48F9-B7D4-3C46E10A5C1D}" type="slidenum">
              <a:rPr lang="en-AU"/>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9CAB63A6-3A45-4AE5-A931-5BFA0CFAA201}" type="slidenum">
              <a:rPr lang="en-AU"/>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22DCAE16-2AFF-4157-BC5F-ABDCB1795768}" type="slidenum">
              <a:rPr lang="en-AU"/>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295C5DD4-3A21-473B-B04C-C47CA32F9E9E}" type="slidenum">
              <a:rPr lang="en-AU"/>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26A0137A-3C9A-46BE-A464-EED8DF5C4109}" type="slidenum">
              <a:rPr lang="en-AU"/>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3877E125-F4C0-4600-A9A3-6E11C657B30B}" type="slidenum">
              <a:rPr lang="en-AU"/>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14DD8819-0C12-4511-BCA4-731FBA88330E}" type="slidenum">
              <a:rPr lang="en-AU"/>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E4082BB5-6EE9-4906-939E-EF9A9E9AA916}" type="slidenum">
              <a:rPr lang="en-AU"/>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491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49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AU"/>
          </a:p>
        </p:txBody>
      </p:sp>
      <p:sp>
        <p:nvSpPr>
          <p:cNvPr id="49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AU"/>
          </a:p>
        </p:txBody>
      </p:sp>
      <p:sp>
        <p:nvSpPr>
          <p:cNvPr id="49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A64EFD-DD25-44FD-B015-234F9F1F4FBE}"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3902075"/>
            <a:ext cx="3400425" cy="2949575"/>
            <a:chOff x="0" y="2458"/>
            <a:chExt cx="2142" cy="1858"/>
          </a:xfrm>
        </p:grpSpPr>
        <p:sp>
          <p:nvSpPr>
            <p:cNvPr id="5837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AU"/>
            </a:p>
          </p:txBody>
        </p:sp>
        <p:sp>
          <p:nvSpPr>
            <p:cNvPr id="5837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AU"/>
            </a:p>
          </p:txBody>
        </p:sp>
        <p:sp>
          <p:nvSpPr>
            <p:cNvPr id="5837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AU"/>
            </a:p>
          </p:txBody>
        </p:sp>
        <p:sp>
          <p:nvSpPr>
            <p:cNvPr id="5837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AU"/>
            </a:p>
          </p:txBody>
        </p:sp>
        <p:sp>
          <p:nvSpPr>
            <p:cNvPr id="5837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AU"/>
            </a:p>
          </p:txBody>
        </p:sp>
        <p:sp>
          <p:nvSpPr>
            <p:cNvPr id="5837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AU"/>
            </a:p>
          </p:txBody>
        </p:sp>
        <p:sp>
          <p:nvSpPr>
            <p:cNvPr id="5837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AU"/>
            </a:p>
          </p:txBody>
        </p:sp>
      </p:grpSp>
      <p:sp>
        <p:nvSpPr>
          <p:cNvPr id="5837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5837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838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AU"/>
          </a:p>
        </p:txBody>
      </p:sp>
      <p:sp>
        <p:nvSpPr>
          <p:cNvPr id="5838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n-AU"/>
          </a:p>
        </p:txBody>
      </p:sp>
      <p:sp>
        <p:nvSpPr>
          <p:cNvPr id="5838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B384F1B3-8E84-4F0B-A9C1-AF772218841F}"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691"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71550" y="260350"/>
            <a:ext cx="7772400" cy="1512888"/>
          </a:xfrm>
        </p:spPr>
        <p:txBody>
          <a:bodyPr/>
          <a:lstStyle/>
          <a:p>
            <a:r>
              <a:rPr lang="en-AU">
                <a:latin typeface="Ravie" pitchFamily="82" charset="0"/>
              </a:rPr>
              <a:t>Visual Literacy…</a:t>
            </a:r>
          </a:p>
        </p:txBody>
      </p:sp>
      <p:sp>
        <p:nvSpPr>
          <p:cNvPr id="2051" name="Rectangle 3"/>
          <p:cNvSpPr>
            <a:spLocks noGrp="1" noChangeArrowheads="1"/>
          </p:cNvSpPr>
          <p:nvPr>
            <p:ph type="subTitle" idx="1"/>
          </p:nvPr>
        </p:nvSpPr>
        <p:spPr>
          <a:xfrm>
            <a:off x="1403350" y="4941888"/>
            <a:ext cx="6400800" cy="1752600"/>
          </a:xfrm>
        </p:spPr>
        <p:txBody>
          <a:bodyPr/>
          <a:lstStyle/>
          <a:p>
            <a:r>
              <a:rPr lang="en-AU">
                <a:latin typeface="Trebuchet MS" pitchFamily="34" charset="0"/>
              </a:rPr>
              <a:t>Understanding the terms and techniques appropriate to visual texts…</a:t>
            </a:r>
          </a:p>
        </p:txBody>
      </p:sp>
      <p:pic>
        <p:nvPicPr>
          <p:cNvPr id="2053" name="Picture 5" descr="183079261_39b2587ece"/>
          <p:cNvPicPr>
            <a:picLocks noChangeAspect="1" noChangeArrowheads="1"/>
          </p:cNvPicPr>
          <p:nvPr/>
        </p:nvPicPr>
        <p:blipFill>
          <a:blip r:embed="rId2" cstate="print"/>
          <a:srcRect/>
          <a:stretch>
            <a:fillRect/>
          </a:stretch>
        </p:blipFill>
        <p:spPr bwMode="auto">
          <a:xfrm>
            <a:off x="2555875" y="1557338"/>
            <a:ext cx="4175125" cy="313213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79388" y="188913"/>
            <a:ext cx="5184775" cy="561975"/>
          </a:xfrm>
        </p:spPr>
        <p:txBody>
          <a:bodyPr/>
          <a:lstStyle/>
          <a:p>
            <a:r>
              <a:rPr lang="en-AU" sz="2000"/>
              <a:t>Terms &amp; Techniques: Layout &amp; Positioning</a:t>
            </a:r>
          </a:p>
        </p:txBody>
      </p:sp>
      <p:sp>
        <p:nvSpPr>
          <p:cNvPr id="69635" name="Text Box 3"/>
          <p:cNvSpPr txBox="1">
            <a:spLocks noChangeArrowheads="1"/>
          </p:cNvSpPr>
          <p:nvPr/>
        </p:nvSpPr>
        <p:spPr bwMode="auto">
          <a:xfrm>
            <a:off x="1475656" y="764704"/>
            <a:ext cx="6913563" cy="579438"/>
          </a:xfrm>
          <a:prstGeom prst="rect">
            <a:avLst/>
          </a:prstGeom>
          <a:noFill/>
          <a:ln w="9525">
            <a:noFill/>
            <a:miter lim="800000"/>
            <a:headEnd/>
            <a:tailEnd/>
          </a:ln>
          <a:effectLst/>
        </p:spPr>
        <p:txBody>
          <a:bodyPr>
            <a:spAutoFit/>
          </a:bodyPr>
          <a:lstStyle/>
          <a:p>
            <a:pPr algn="ctr">
              <a:spcBef>
                <a:spcPct val="50000"/>
              </a:spcBef>
            </a:pPr>
            <a:r>
              <a:rPr lang="en-AU" sz="3200" dirty="0" smtClean="0">
                <a:latin typeface="Ravie" pitchFamily="82" charset="0"/>
              </a:rPr>
              <a:t>Reading Path</a:t>
            </a:r>
            <a:endParaRPr lang="en-AU" sz="3200" dirty="0">
              <a:latin typeface="Ravie" pitchFamily="82" charset="0"/>
            </a:endParaRPr>
          </a:p>
        </p:txBody>
      </p:sp>
      <p:sp>
        <p:nvSpPr>
          <p:cNvPr id="69637" name="Text Box 5"/>
          <p:cNvSpPr txBox="1">
            <a:spLocks noChangeArrowheads="1"/>
          </p:cNvSpPr>
          <p:nvPr/>
        </p:nvSpPr>
        <p:spPr bwMode="auto">
          <a:xfrm>
            <a:off x="4427984" y="2348880"/>
            <a:ext cx="4176713" cy="2400657"/>
          </a:xfrm>
          <a:prstGeom prst="rect">
            <a:avLst/>
          </a:prstGeom>
          <a:noFill/>
          <a:ln w="9525">
            <a:noFill/>
            <a:miter lim="800000"/>
            <a:headEnd/>
            <a:tailEnd/>
          </a:ln>
          <a:effectLst/>
        </p:spPr>
        <p:txBody>
          <a:bodyPr>
            <a:spAutoFit/>
          </a:bodyPr>
          <a:lstStyle/>
          <a:p>
            <a:pPr>
              <a:spcBef>
                <a:spcPct val="50000"/>
              </a:spcBef>
            </a:pPr>
            <a:r>
              <a:rPr lang="en-AU" sz="2000" dirty="0"/>
              <a:t>The reading </a:t>
            </a:r>
            <a:r>
              <a:rPr lang="en-AU" sz="2000" dirty="0" smtClean="0"/>
              <a:t>path is the </a:t>
            </a:r>
            <a:r>
              <a:rPr lang="en-AU" sz="2000" dirty="0"/>
              <a:t>direction or path your eyes take through the salient elements of the image. Your path starts at the most salient images and then moves to other less salient images.</a:t>
            </a:r>
          </a:p>
          <a:p>
            <a:pPr>
              <a:spcBef>
                <a:spcPct val="50000"/>
              </a:spcBef>
            </a:pPr>
            <a:endParaRPr lang="en-AU" sz="2000" dirty="0"/>
          </a:p>
        </p:txBody>
      </p:sp>
      <p:pic>
        <p:nvPicPr>
          <p:cNvPr id="69640" name="Picture 8" descr="http://1.bp.blogspot.com/-WiiUDv2NL3I/UjFZweVNfQI/AAAAAAAAAdA/r75Hd0-MFks/s1600/DD301.jpg"/>
          <p:cNvPicPr>
            <a:picLocks noChangeAspect="1" noChangeArrowheads="1"/>
          </p:cNvPicPr>
          <p:nvPr/>
        </p:nvPicPr>
        <p:blipFill>
          <a:blip r:embed="rId2" cstate="print"/>
          <a:srcRect/>
          <a:stretch>
            <a:fillRect/>
          </a:stretch>
        </p:blipFill>
        <p:spPr bwMode="auto">
          <a:xfrm>
            <a:off x="899592" y="1484784"/>
            <a:ext cx="3240360" cy="5184576"/>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0"/>
            <a:ext cx="2808288" cy="503238"/>
          </a:xfrm>
        </p:spPr>
        <p:txBody>
          <a:bodyPr/>
          <a:lstStyle/>
          <a:p>
            <a:r>
              <a:rPr lang="en-AU" sz="2000"/>
              <a:t>Terms &amp; Techniques</a:t>
            </a:r>
          </a:p>
        </p:txBody>
      </p:sp>
      <p:sp>
        <p:nvSpPr>
          <p:cNvPr id="70659" name="Text Box 3"/>
          <p:cNvSpPr txBox="1">
            <a:spLocks noChangeArrowheads="1"/>
          </p:cNvSpPr>
          <p:nvPr/>
        </p:nvSpPr>
        <p:spPr bwMode="auto">
          <a:xfrm>
            <a:off x="3419475" y="765175"/>
            <a:ext cx="1943100" cy="579438"/>
          </a:xfrm>
          <a:prstGeom prst="rect">
            <a:avLst/>
          </a:prstGeom>
          <a:noFill/>
          <a:ln w="9525">
            <a:noFill/>
            <a:miter lim="800000"/>
            <a:headEnd/>
            <a:tailEnd/>
          </a:ln>
          <a:effectLst/>
        </p:spPr>
        <p:txBody>
          <a:bodyPr>
            <a:spAutoFit/>
          </a:bodyPr>
          <a:lstStyle/>
          <a:p>
            <a:pPr>
              <a:spcBef>
                <a:spcPct val="50000"/>
              </a:spcBef>
            </a:pPr>
            <a:r>
              <a:rPr lang="en-AU" sz="3200">
                <a:latin typeface="Ravie" pitchFamily="82" charset="0"/>
              </a:rPr>
              <a:t>Colour</a:t>
            </a:r>
          </a:p>
        </p:txBody>
      </p:sp>
      <p:sp>
        <p:nvSpPr>
          <p:cNvPr id="70660" name="Text Box 4"/>
          <p:cNvSpPr txBox="1">
            <a:spLocks noChangeArrowheads="1"/>
          </p:cNvSpPr>
          <p:nvPr/>
        </p:nvSpPr>
        <p:spPr bwMode="auto">
          <a:xfrm>
            <a:off x="611188" y="1412875"/>
            <a:ext cx="7848600" cy="641350"/>
          </a:xfrm>
          <a:prstGeom prst="rect">
            <a:avLst/>
          </a:prstGeom>
          <a:noFill/>
          <a:ln w="9525">
            <a:noFill/>
            <a:miter lim="800000"/>
            <a:headEnd/>
            <a:tailEnd/>
          </a:ln>
          <a:effectLst/>
        </p:spPr>
        <p:txBody>
          <a:bodyPr>
            <a:spAutoFit/>
          </a:bodyPr>
          <a:lstStyle/>
          <a:p>
            <a:pPr>
              <a:spcBef>
                <a:spcPct val="50000"/>
              </a:spcBef>
            </a:pPr>
            <a:r>
              <a:rPr lang="en-US" b="1"/>
              <a:t>Colour is used both to create convincing images and suggest particular moods or feelings.</a:t>
            </a:r>
            <a:r>
              <a:rPr lang="en-US"/>
              <a:t> </a:t>
            </a:r>
            <a:endParaRPr lang="en-AU"/>
          </a:p>
        </p:txBody>
      </p:sp>
      <p:sp>
        <p:nvSpPr>
          <p:cNvPr id="70662" name="Text Box 6"/>
          <p:cNvSpPr txBox="1">
            <a:spLocks noChangeArrowheads="1"/>
          </p:cNvSpPr>
          <p:nvPr/>
        </p:nvSpPr>
        <p:spPr bwMode="auto">
          <a:xfrm>
            <a:off x="0" y="2348880"/>
            <a:ext cx="3959225" cy="3477875"/>
          </a:xfrm>
          <a:prstGeom prst="rect">
            <a:avLst/>
          </a:prstGeom>
          <a:noFill/>
          <a:ln w="9525">
            <a:noFill/>
            <a:miter lim="800000"/>
            <a:headEnd/>
            <a:tailEnd/>
          </a:ln>
          <a:effectLst/>
        </p:spPr>
        <p:txBody>
          <a:bodyPr>
            <a:spAutoFit/>
          </a:bodyPr>
          <a:lstStyle/>
          <a:p>
            <a:pPr>
              <a:spcBef>
                <a:spcPct val="50000"/>
              </a:spcBef>
            </a:pPr>
            <a:r>
              <a:rPr lang="en-AU" sz="2000" dirty="0"/>
              <a:t>What do </a:t>
            </a:r>
            <a:r>
              <a:rPr lang="en-AU" sz="2000" dirty="0" smtClean="0"/>
              <a:t>you think each </a:t>
            </a:r>
            <a:r>
              <a:rPr lang="en-AU" sz="2000" dirty="0"/>
              <a:t>of these colours traditionally symbolise:</a:t>
            </a:r>
          </a:p>
          <a:p>
            <a:pPr>
              <a:spcBef>
                <a:spcPct val="50000"/>
              </a:spcBef>
            </a:pPr>
            <a:r>
              <a:rPr lang="en-AU" sz="2000" dirty="0"/>
              <a:t>Red</a:t>
            </a:r>
            <a:r>
              <a:rPr lang="en-AU" sz="2000" dirty="0" smtClean="0"/>
              <a:t>:</a:t>
            </a:r>
            <a:endParaRPr lang="en-AU" sz="2000" dirty="0"/>
          </a:p>
          <a:p>
            <a:pPr>
              <a:spcBef>
                <a:spcPct val="50000"/>
              </a:spcBef>
            </a:pPr>
            <a:r>
              <a:rPr lang="en-AU" sz="2000" dirty="0"/>
              <a:t>Pink:</a:t>
            </a:r>
          </a:p>
          <a:p>
            <a:pPr>
              <a:spcBef>
                <a:spcPct val="50000"/>
              </a:spcBef>
            </a:pPr>
            <a:r>
              <a:rPr lang="en-AU" sz="2000" dirty="0"/>
              <a:t>Blue:</a:t>
            </a:r>
          </a:p>
          <a:p>
            <a:pPr>
              <a:spcBef>
                <a:spcPct val="50000"/>
              </a:spcBef>
            </a:pPr>
            <a:r>
              <a:rPr lang="en-AU" sz="2000" dirty="0"/>
              <a:t>White:</a:t>
            </a:r>
          </a:p>
          <a:p>
            <a:pPr>
              <a:spcBef>
                <a:spcPct val="50000"/>
              </a:spcBef>
            </a:pPr>
            <a:r>
              <a:rPr lang="en-AU" sz="2000" dirty="0"/>
              <a:t>Black:</a:t>
            </a:r>
          </a:p>
          <a:p>
            <a:pPr>
              <a:spcBef>
                <a:spcPct val="50000"/>
              </a:spcBef>
            </a:pPr>
            <a:r>
              <a:rPr lang="en-AU" sz="2000" dirty="0"/>
              <a:t>Green:</a:t>
            </a:r>
          </a:p>
        </p:txBody>
      </p:sp>
      <p:pic>
        <p:nvPicPr>
          <p:cNvPr id="70663" name="Picture 7" descr="y1pCezNeXLUHDIBT2pnUFQiCILDirbWnSQV2fviLpnqXktVjMoNCyws87Sgy4hgAM7onYQM_u4vP7k"/>
          <p:cNvPicPr>
            <a:picLocks noChangeAspect="1" noChangeArrowheads="1"/>
          </p:cNvPicPr>
          <p:nvPr/>
        </p:nvPicPr>
        <p:blipFill>
          <a:blip r:embed="rId2" cstate="print"/>
          <a:srcRect/>
          <a:stretch>
            <a:fillRect/>
          </a:stretch>
        </p:blipFill>
        <p:spPr bwMode="auto">
          <a:xfrm>
            <a:off x="3924300" y="2133600"/>
            <a:ext cx="5040313" cy="44878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2808288" cy="503238"/>
          </a:xfrm>
        </p:spPr>
        <p:txBody>
          <a:bodyPr/>
          <a:lstStyle/>
          <a:p>
            <a:r>
              <a:rPr lang="en-AU" sz="2000"/>
              <a:t>Terms &amp; Techniques</a:t>
            </a:r>
          </a:p>
        </p:txBody>
      </p:sp>
      <p:sp>
        <p:nvSpPr>
          <p:cNvPr id="71683" name="Text Box 3"/>
          <p:cNvSpPr txBox="1">
            <a:spLocks noChangeArrowheads="1"/>
          </p:cNvSpPr>
          <p:nvPr/>
        </p:nvSpPr>
        <p:spPr bwMode="auto">
          <a:xfrm>
            <a:off x="3419475" y="765175"/>
            <a:ext cx="1943100" cy="579438"/>
          </a:xfrm>
          <a:prstGeom prst="rect">
            <a:avLst/>
          </a:prstGeom>
          <a:noFill/>
          <a:ln w="9525">
            <a:noFill/>
            <a:miter lim="800000"/>
            <a:headEnd/>
            <a:tailEnd/>
          </a:ln>
          <a:effectLst/>
        </p:spPr>
        <p:txBody>
          <a:bodyPr>
            <a:spAutoFit/>
          </a:bodyPr>
          <a:lstStyle/>
          <a:p>
            <a:pPr>
              <a:spcBef>
                <a:spcPct val="50000"/>
              </a:spcBef>
            </a:pPr>
            <a:r>
              <a:rPr lang="en-AU" sz="3200" dirty="0">
                <a:latin typeface="Ravie" pitchFamily="82" charset="0"/>
              </a:rPr>
              <a:t>Gaze</a:t>
            </a:r>
          </a:p>
        </p:txBody>
      </p:sp>
      <p:sp>
        <p:nvSpPr>
          <p:cNvPr id="71687" name="Text Box 7"/>
          <p:cNvSpPr txBox="1">
            <a:spLocks noChangeArrowheads="1"/>
          </p:cNvSpPr>
          <p:nvPr/>
        </p:nvSpPr>
        <p:spPr bwMode="auto">
          <a:xfrm>
            <a:off x="539750" y="1341438"/>
            <a:ext cx="8208963" cy="396875"/>
          </a:xfrm>
          <a:prstGeom prst="rect">
            <a:avLst/>
          </a:prstGeom>
          <a:noFill/>
          <a:ln w="9525">
            <a:noFill/>
            <a:miter lim="800000"/>
            <a:headEnd/>
            <a:tailEnd/>
          </a:ln>
          <a:effectLst/>
        </p:spPr>
        <p:txBody>
          <a:bodyPr>
            <a:spAutoFit/>
          </a:bodyPr>
          <a:lstStyle/>
          <a:p>
            <a:pPr>
              <a:spcBef>
                <a:spcPct val="50000"/>
              </a:spcBef>
            </a:pPr>
            <a:r>
              <a:rPr lang="en-AU" sz="2000" dirty="0"/>
              <a:t>Gaze refers to the </a:t>
            </a:r>
            <a:r>
              <a:rPr lang="en-AU" sz="2000" dirty="0" err="1"/>
              <a:t>eyeline</a:t>
            </a:r>
            <a:r>
              <a:rPr lang="en-AU" sz="2000" dirty="0"/>
              <a:t> direction of participants within an image.</a:t>
            </a:r>
          </a:p>
        </p:txBody>
      </p:sp>
      <p:pic>
        <p:nvPicPr>
          <p:cNvPr id="71688" name="Picture 8" descr="Benetton%20ad%20demand"/>
          <p:cNvPicPr>
            <a:picLocks noChangeArrowheads="1"/>
          </p:cNvPicPr>
          <p:nvPr/>
        </p:nvPicPr>
        <p:blipFill>
          <a:blip r:embed="rId2" cstate="print"/>
          <a:srcRect/>
          <a:stretch>
            <a:fillRect/>
          </a:stretch>
        </p:blipFill>
        <p:spPr bwMode="auto">
          <a:xfrm>
            <a:off x="395288" y="1844675"/>
            <a:ext cx="3810000" cy="2603500"/>
          </a:xfrm>
          <a:prstGeom prst="rect">
            <a:avLst/>
          </a:prstGeom>
          <a:noFill/>
          <a:ln w="9525">
            <a:noFill/>
            <a:miter lim="800000"/>
            <a:headEnd/>
            <a:tailEnd/>
          </a:ln>
        </p:spPr>
      </p:pic>
      <p:pic>
        <p:nvPicPr>
          <p:cNvPr id="71689" name="Picture 9" descr="z_camp92_container"/>
          <p:cNvPicPr>
            <a:picLocks noChangeAspect="1" noChangeArrowheads="1"/>
          </p:cNvPicPr>
          <p:nvPr/>
        </p:nvPicPr>
        <p:blipFill>
          <a:blip r:embed="rId3" cstate="print"/>
          <a:srcRect/>
          <a:stretch>
            <a:fillRect/>
          </a:stretch>
        </p:blipFill>
        <p:spPr bwMode="auto">
          <a:xfrm>
            <a:off x="4500563" y="3716338"/>
            <a:ext cx="4000500" cy="2832100"/>
          </a:xfrm>
          <a:prstGeom prst="rect">
            <a:avLst/>
          </a:prstGeom>
          <a:noFill/>
          <a:ln w="9525">
            <a:noFill/>
            <a:miter lim="800000"/>
            <a:headEnd/>
            <a:tailEnd/>
          </a:ln>
        </p:spPr>
      </p:pic>
      <p:sp>
        <p:nvSpPr>
          <p:cNvPr id="71690" name="Text Box 10"/>
          <p:cNvSpPr txBox="1">
            <a:spLocks noChangeArrowheads="1"/>
          </p:cNvSpPr>
          <p:nvPr/>
        </p:nvSpPr>
        <p:spPr bwMode="auto">
          <a:xfrm>
            <a:off x="4284662" y="1844674"/>
            <a:ext cx="4463802" cy="2492990"/>
          </a:xfrm>
          <a:prstGeom prst="rect">
            <a:avLst/>
          </a:prstGeom>
          <a:noFill/>
          <a:ln w="9525">
            <a:noFill/>
            <a:miter lim="800000"/>
            <a:headEnd/>
            <a:tailEnd/>
          </a:ln>
          <a:effectLst/>
        </p:spPr>
        <p:txBody>
          <a:bodyPr wrap="square">
            <a:spAutoFit/>
          </a:bodyPr>
          <a:lstStyle/>
          <a:p>
            <a:pPr>
              <a:spcBef>
                <a:spcPct val="50000"/>
              </a:spcBef>
            </a:pPr>
            <a:r>
              <a:rPr lang="en-AU" sz="3600" dirty="0">
                <a:latin typeface="Ravie" pitchFamily="82" charset="0"/>
                <a:sym typeface="Wingdings" pitchFamily="2" charset="2"/>
              </a:rPr>
              <a:t></a:t>
            </a:r>
            <a:r>
              <a:rPr lang="en-AU" sz="2400" dirty="0" smtClean="0">
                <a:latin typeface="Antique Olive" pitchFamily="34" charset="0"/>
                <a:sym typeface="Wingdings" pitchFamily="2" charset="2"/>
              </a:rPr>
              <a:t>Demand</a:t>
            </a:r>
            <a:br>
              <a:rPr lang="en-AU" sz="2400" dirty="0" smtClean="0">
                <a:latin typeface="Antique Olive" pitchFamily="34" charset="0"/>
                <a:sym typeface="Wingdings" pitchFamily="2" charset="2"/>
              </a:rPr>
            </a:br>
            <a:r>
              <a:rPr lang="en-AU" sz="2400" dirty="0"/>
              <a:t> The character looks directly at the reader. The reader usually reacts in a certain way.</a:t>
            </a:r>
            <a:br>
              <a:rPr lang="en-AU" sz="2400" dirty="0"/>
            </a:br>
            <a:r>
              <a:rPr lang="en-AU" sz="2400" dirty="0"/>
              <a:t/>
            </a:r>
            <a:br>
              <a:rPr lang="en-AU" sz="2400" dirty="0"/>
            </a:br>
            <a:endParaRPr lang="en-AU" sz="2400" dirty="0">
              <a:latin typeface="Ravie" pitchFamily="82" charset="0"/>
              <a:sym typeface="Wingdings" pitchFamily="2" charset="2"/>
            </a:endParaRPr>
          </a:p>
        </p:txBody>
      </p:sp>
      <p:sp>
        <p:nvSpPr>
          <p:cNvPr id="71692" name="Text Box 12"/>
          <p:cNvSpPr txBox="1">
            <a:spLocks noChangeArrowheads="1"/>
          </p:cNvSpPr>
          <p:nvPr/>
        </p:nvSpPr>
        <p:spPr bwMode="auto">
          <a:xfrm>
            <a:off x="251520" y="4581525"/>
            <a:ext cx="4033143" cy="1815882"/>
          </a:xfrm>
          <a:prstGeom prst="rect">
            <a:avLst/>
          </a:prstGeom>
          <a:noFill/>
          <a:ln w="9525">
            <a:noFill/>
            <a:miter lim="800000"/>
            <a:headEnd/>
            <a:tailEnd/>
          </a:ln>
          <a:effectLst/>
        </p:spPr>
        <p:txBody>
          <a:bodyPr wrap="square">
            <a:spAutoFit/>
          </a:bodyPr>
          <a:lstStyle/>
          <a:p>
            <a:pPr>
              <a:spcBef>
                <a:spcPct val="50000"/>
              </a:spcBef>
            </a:pPr>
            <a:r>
              <a:rPr lang="en-AU" sz="2400" dirty="0">
                <a:latin typeface="Antique Olive" pitchFamily="34" charset="0"/>
              </a:rPr>
              <a:t>Offer </a:t>
            </a:r>
            <a:r>
              <a:rPr lang="en-AU" sz="3200" dirty="0" smtClean="0">
                <a:latin typeface="Antique Olive" pitchFamily="34" charset="0"/>
                <a:sym typeface="Wingdings" pitchFamily="2" charset="2"/>
              </a:rPr>
              <a:t></a:t>
            </a:r>
            <a:br>
              <a:rPr lang="en-AU" sz="3200" dirty="0" smtClean="0">
                <a:latin typeface="Antique Olive" pitchFamily="34" charset="0"/>
                <a:sym typeface="Wingdings" pitchFamily="2" charset="2"/>
              </a:rPr>
            </a:br>
            <a:r>
              <a:rPr lang="en-AU" sz="2000" dirty="0" smtClean="0"/>
              <a:t>The </a:t>
            </a:r>
            <a:r>
              <a:rPr lang="en-AU" sz="2000" dirty="0"/>
              <a:t>character does not make direct contact with the responder. The responder is not obligated to react in a certain way.</a:t>
            </a:r>
            <a:endParaRPr lang="en-AU" sz="2000" dirty="0">
              <a:latin typeface="Antique Olive" pitchFamily="34" charset="0"/>
              <a:sym typeface="Wingdings" pitchFamily="2" charset="2"/>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latin typeface="Ravie" pitchFamily="82" charset="0"/>
              </a:rPr>
              <a:t>Salience</a:t>
            </a:r>
            <a:endParaRPr lang="en-AU" dirty="0">
              <a:latin typeface="Ravie" pitchFamily="82" charset="0"/>
            </a:endParaRPr>
          </a:p>
        </p:txBody>
      </p:sp>
      <p:sp>
        <p:nvSpPr>
          <p:cNvPr id="3" name="Content Placeholder 2"/>
          <p:cNvSpPr>
            <a:spLocks noGrp="1"/>
          </p:cNvSpPr>
          <p:nvPr>
            <p:ph idx="1"/>
          </p:nvPr>
        </p:nvSpPr>
        <p:spPr>
          <a:xfrm>
            <a:off x="4381128" y="1340768"/>
            <a:ext cx="4762872" cy="4857403"/>
          </a:xfrm>
        </p:spPr>
        <p:txBody>
          <a:bodyPr/>
          <a:lstStyle/>
          <a:p>
            <a:r>
              <a:rPr lang="en-AU" sz="2400" dirty="0" smtClean="0">
                <a:solidFill>
                  <a:schemeClr val="tx1"/>
                </a:solidFill>
                <a:latin typeface="+mn-lt"/>
                <a:ea typeface="+mn-ea"/>
                <a:cs typeface="+mn-cs"/>
              </a:rPr>
              <a:t>Salience- </a:t>
            </a:r>
            <a:r>
              <a:rPr lang="en-AU" sz="2400" dirty="0">
                <a:solidFill>
                  <a:schemeClr val="tx1"/>
                </a:solidFill>
                <a:latin typeface="+mn-lt"/>
                <a:ea typeface="+mn-ea"/>
                <a:cs typeface="+mn-cs"/>
              </a:rPr>
              <a:t>Salience refers to the impact a picture has on the reader at first glance. Salience is influenced by size, focus, colour, distance and placement. </a:t>
            </a:r>
          </a:p>
          <a:p>
            <a:r>
              <a:rPr lang="en-AU" sz="2400" dirty="0">
                <a:solidFill>
                  <a:schemeClr val="tx1"/>
                </a:solidFill>
                <a:latin typeface="+mn-lt"/>
                <a:ea typeface="+mn-ea"/>
                <a:cs typeface="+mn-cs"/>
              </a:rPr>
              <a:t>High salience– the image draws your attention.</a:t>
            </a:r>
          </a:p>
          <a:p>
            <a:r>
              <a:rPr lang="en-AU" sz="2400" dirty="0">
                <a:solidFill>
                  <a:schemeClr val="tx1"/>
                </a:solidFill>
                <a:latin typeface="+mn-lt"/>
                <a:ea typeface="+mn-ea"/>
                <a:cs typeface="+mn-cs"/>
              </a:rPr>
              <a:t>Low salience– you do not notice the image or are not drawn to it.</a:t>
            </a:r>
          </a:p>
          <a:p>
            <a:endParaRPr lang="en-AU" dirty="0"/>
          </a:p>
        </p:txBody>
      </p:sp>
      <p:pic>
        <p:nvPicPr>
          <p:cNvPr id="94210" name="Picture 2" descr="http://www.stefanomastrogiacomo.info/wp-content/uploads/2012/11/Perceptual-Salience.png"/>
          <p:cNvPicPr>
            <a:picLocks noChangeAspect="1" noChangeArrowheads="1"/>
          </p:cNvPicPr>
          <p:nvPr/>
        </p:nvPicPr>
        <p:blipFill>
          <a:blip r:embed="rId2" cstate="print"/>
          <a:srcRect/>
          <a:stretch>
            <a:fillRect/>
          </a:stretch>
        </p:blipFill>
        <p:spPr bwMode="auto">
          <a:xfrm>
            <a:off x="0" y="1772816"/>
            <a:ext cx="4263786" cy="333037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4906963" cy="1714500"/>
          </a:xfrm>
        </p:spPr>
        <p:txBody>
          <a:bodyPr/>
          <a:lstStyle/>
          <a:p>
            <a:r>
              <a:rPr lang="en-AU" sz="4000" dirty="0">
                <a:solidFill>
                  <a:schemeClr val="bg2"/>
                </a:solidFill>
                <a:latin typeface="Ravie" pitchFamily="82" charset="0"/>
              </a:rPr>
              <a:t>What is a</a:t>
            </a:r>
            <a:br>
              <a:rPr lang="en-AU" sz="4000" dirty="0">
                <a:solidFill>
                  <a:schemeClr val="bg2"/>
                </a:solidFill>
                <a:latin typeface="Ravie" pitchFamily="82" charset="0"/>
              </a:rPr>
            </a:br>
            <a:r>
              <a:rPr lang="en-AU" sz="4000" dirty="0">
                <a:solidFill>
                  <a:schemeClr val="bg2"/>
                </a:solidFill>
                <a:latin typeface="Ravie" pitchFamily="82" charset="0"/>
              </a:rPr>
              <a:t> ‘Visual Text’?</a:t>
            </a:r>
          </a:p>
        </p:txBody>
      </p:sp>
      <p:sp>
        <p:nvSpPr>
          <p:cNvPr id="47107" name="Rectangle 3"/>
          <p:cNvSpPr>
            <a:spLocks noGrp="1" noChangeArrowheads="1"/>
          </p:cNvSpPr>
          <p:nvPr>
            <p:ph type="body" idx="1"/>
          </p:nvPr>
        </p:nvSpPr>
        <p:spPr>
          <a:xfrm>
            <a:off x="395288" y="2276475"/>
            <a:ext cx="5194300" cy="4178300"/>
          </a:xfrm>
        </p:spPr>
        <p:txBody>
          <a:bodyPr/>
          <a:lstStyle/>
          <a:p>
            <a:r>
              <a:rPr lang="en-AU" dirty="0">
                <a:solidFill>
                  <a:schemeClr val="bg1"/>
                </a:solidFill>
              </a:rPr>
              <a:t>A visual text is a resource that contains images and/or elements of design</a:t>
            </a:r>
            <a:r>
              <a:rPr lang="en-AU" dirty="0" smtClean="0">
                <a:solidFill>
                  <a:schemeClr val="bg1"/>
                </a:solidFill>
              </a:rPr>
              <a:t>.</a:t>
            </a:r>
            <a:br>
              <a:rPr lang="en-AU" dirty="0" smtClean="0">
                <a:solidFill>
                  <a:schemeClr val="bg1"/>
                </a:solidFill>
              </a:rPr>
            </a:br>
            <a:endParaRPr lang="en-AU" dirty="0">
              <a:solidFill>
                <a:schemeClr val="bg1"/>
              </a:solidFill>
            </a:endParaRPr>
          </a:p>
          <a:p>
            <a:r>
              <a:rPr lang="en-AU" sz="2800" dirty="0" smtClean="0">
                <a:solidFill>
                  <a:schemeClr val="bg1"/>
                </a:solidFill>
              </a:rPr>
              <a:t>Let’s brainstorm some visual texts or picture books...</a:t>
            </a:r>
            <a:br>
              <a:rPr lang="en-AU" sz="2800" dirty="0" smtClean="0">
                <a:solidFill>
                  <a:schemeClr val="bg1"/>
                </a:solidFill>
              </a:rPr>
            </a:br>
            <a:r>
              <a:rPr lang="en-AU" sz="2800" dirty="0" smtClean="0">
                <a:solidFill>
                  <a:schemeClr val="bg1"/>
                </a:solidFill>
              </a:rPr>
              <a:t>-My favourite is ‘Where’s Wally!’</a:t>
            </a:r>
            <a:endParaRPr lang="en-AU" sz="2800" dirty="0">
              <a:solidFill>
                <a:schemeClr val="bg1"/>
              </a:solidFill>
            </a:endParaRPr>
          </a:p>
        </p:txBody>
      </p:sp>
      <p:pic>
        <p:nvPicPr>
          <p:cNvPr id="47108" name="Picture 4" descr="183079266_33d618fb60"/>
          <p:cNvPicPr>
            <a:picLocks noChangeAspect="1" noChangeArrowheads="1"/>
          </p:cNvPicPr>
          <p:nvPr/>
        </p:nvPicPr>
        <p:blipFill>
          <a:blip r:embed="rId2" cstate="print"/>
          <a:srcRect/>
          <a:stretch>
            <a:fillRect/>
          </a:stretch>
        </p:blipFill>
        <p:spPr bwMode="auto">
          <a:xfrm>
            <a:off x="5880100" y="0"/>
            <a:ext cx="32639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0"/>
            <a:ext cx="2808288" cy="576263"/>
          </a:xfrm>
        </p:spPr>
        <p:txBody>
          <a:bodyPr/>
          <a:lstStyle/>
          <a:p>
            <a:pPr algn="l"/>
            <a:r>
              <a:rPr lang="en-AU" sz="2000"/>
              <a:t>Terms &amp; Techniques:</a:t>
            </a:r>
          </a:p>
        </p:txBody>
      </p:sp>
      <p:pic>
        <p:nvPicPr>
          <p:cNvPr id="48132" name="Picture 4" descr="vector%20diagram"/>
          <p:cNvPicPr>
            <a:picLocks noGrp="1" noChangeAspect="1" noChangeArrowheads="1"/>
          </p:cNvPicPr>
          <p:nvPr>
            <p:ph type="body" idx="1"/>
          </p:nvPr>
        </p:nvPicPr>
        <p:blipFill>
          <a:blip r:embed="rId2" cstate="print"/>
          <a:srcRect/>
          <a:stretch>
            <a:fillRect/>
          </a:stretch>
        </p:blipFill>
        <p:spPr>
          <a:xfrm>
            <a:off x="1331913" y="1125538"/>
            <a:ext cx="6335712" cy="4033837"/>
          </a:xfrm>
          <a:noFill/>
          <a:ln/>
        </p:spPr>
      </p:pic>
      <p:sp>
        <p:nvSpPr>
          <p:cNvPr id="48133" name="Text Box 5"/>
          <p:cNvSpPr txBox="1">
            <a:spLocks noChangeArrowheads="1"/>
          </p:cNvSpPr>
          <p:nvPr/>
        </p:nvSpPr>
        <p:spPr bwMode="auto">
          <a:xfrm>
            <a:off x="2771775" y="404813"/>
            <a:ext cx="3455988" cy="701675"/>
          </a:xfrm>
          <a:prstGeom prst="rect">
            <a:avLst/>
          </a:prstGeom>
          <a:noFill/>
          <a:ln w="9525">
            <a:noFill/>
            <a:miter lim="800000"/>
            <a:headEnd/>
            <a:tailEnd/>
          </a:ln>
          <a:effectLst/>
        </p:spPr>
        <p:txBody>
          <a:bodyPr>
            <a:spAutoFit/>
          </a:bodyPr>
          <a:lstStyle/>
          <a:p>
            <a:pPr>
              <a:spcBef>
                <a:spcPct val="50000"/>
              </a:spcBef>
            </a:pPr>
            <a:r>
              <a:rPr lang="en-AU" sz="4000">
                <a:latin typeface="Ravie" pitchFamily="82" charset="0"/>
              </a:rPr>
              <a:t>Vectors</a:t>
            </a:r>
          </a:p>
        </p:txBody>
      </p:sp>
      <p:sp>
        <p:nvSpPr>
          <p:cNvPr id="48134" name="Text Box 6"/>
          <p:cNvSpPr txBox="1">
            <a:spLocks noChangeArrowheads="1"/>
          </p:cNvSpPr>
          <p:nvPr/>
        </p:nvSpPr>
        <p:spPr bwMode="auto">
          <a:xfrm>
            <a:off x="395288" y="5229225"/>
            <a:ext cx="8496300" cy="1465263"/>
          </a:xfrm>
          <a:prstGeom prst="rect">
            <a:avLst/>
          </a:prstGeom>
          <a:noFill/>
          <a:ln w="9525">
            <a:noFill/>
            <a:miter lim="800000"/>
            <a:headEnd/>
            <a:tailEnd/>
          </a:ln>
          <a:effectLst/>
        </p:spPr>
        <p:txBody>
          <a:bodyPr>
            <a:spAutoFit/>
          </a:bodyPr>
          <a:lstStyle/>
          <a:p>
            <a:pPr>
              <a:spcBef>
                <a:spcPct val="50000"/>
              </a:spcBef>
            </a:pPr>
            <a:r>
              <a:rPr lang="en-US" dirty="0"/>
              <a:t>Many images will have people, animals or even objects participating in some kind of action.  In these images there are often lines that lead the eye, which we can call vectors.  These vectors can be objects or parts of objects (such as arms, legs, a pole, the side of a house) or invisible lines, such as the direction of gaze from a person’s eye.  They help construct the actions that are taking place. </a:t>
            </a:r>
            <a:endParaRPr lang="en-AU"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2916238" cy="633413"/>
          </a:xfrm>
        </p:spPr>
        <p:txBody>
          <a:bodyPr/>
          <a:lstStyle/>
          <a:p>
            <a:r>
              <a:rPr lang="en-AU" sz="2000"/>
              <a:t>Terms &amp; Techniques:</a:t>
            </a:r>
          </a:p>
        </p:txBody>
      </p:sp>
      <p:sp>
        <p:nvSpPr>
          <p:cNvPr id="61444" name="Text Box 4"/>
          <p:cNvSpPr txBox="1">
            <a:spLocks noChangeArrowheads="1"/>
          </p:cNvSpPr>
          <p:nvPr/>
        </p:nvSpPr>
        <p:spPr bwMode="auto">
          <a:xfrm>
            <a:off x="2339975" y="620713"/>
            <a:ext cx="3960813" cy="641350"/>
          </a:xfrm>
          <a:prstGeom prst="rect">
            <a:avLst/>
          </a:prstGeom>
          <a:noFill/>
          <a:ln w="9525">
            <a:noFill/>
            <a:miter lim="800000"/>
            <a:headEnd/>
            <a:tailEnd/>
          </a:ln>
          <a:effectLst/>
        </p:spPr>
        <p:txBody>
          <a:bodyPr>
            <a:spAutoFit/>
          </a:bodyPr>
          <a:lstStyle/>
          <a:p>
            <a:pPr algn="ctr">
              <a:spcBef>
                <a:spcPct val="50000"/>
              </a:spcBef>
            </a:pPr>
            <a:r>
              <a:rPr lang="en-AU" sz="3600">
                <a:latin typeface="Ravie" pitchFamily="82" charset="0"/>
              </a:rPr>
              <a:t>Angles</a:t>
            </a:r>
          </a:p>
        </p:txBody>
      </p:sp>
      <p:pic>
        <p:nvPicPr>
          <p:cNvPr id="61445" name="Picture 5" descr="overhead%20shot%20diagram"/>
          <p:cNvPicPr preferRelativeResize="0">
            <a:picLocks noChangeArrowheads="1"/>
          </p:cNvPicPr>
          <p:nvPr/>
        </p:nvPicPr>
        <p:blipFill>
          <a:blip r:embed="rId2" cstate="print"/>
          <a:srcRect/>
          <a:stretch>
            <a:fillRect/>
          </a:stretch>
        </p:blipFill>
        <p:spPr bwMode="auto">
          <a:xfrm>
            <a:off x="468313" y="1341438"/>
            <a:ext cx="3455987" cy="5111750"/>
          </a:xfrm>
          <a:prstGeom prst="rect">
            <a:avLst/>
          </a:prstGeom>
          <a:noFill/>
          <a:ln w="9525">
            <a:noFill/>
            <a:miter lim="800000"/>
            <a:headEnd/>
            <a:tailEnd/>
          </a:ln>
        </p:spPr>
      </p:pic>
      <p:pic>
        <p:nvPicPr>
          <p:cNvPr id="61446" name="Picture 6" descr="undershot%20diagram"/>
          <p:cNvPicPr preferRelativeResize="0">
            <a:picLocks noChangeArrowheads="1"/>
          </p:cNvPicPr>
          <p:nvPr/>
        </p:nvPicPr>
        <p:blipFill>
          <a:blip r:embed="rId3" cstate="print"/>
          <a:srcRect/>
          <a:stretch>
            <a:fillRect/>
          </a:stretch>
        </p:blipFill>
        <p:spPr bwMode="auto">
          <a:xfrm>
            <a:off x="4067175" y="1341438"/>
            <a:ext cx="4787900" cy="3455987"/>
          </a:xfrm>
          <a:prstGeom prst="rect">
            <a:avLst/>
          </a:prstGeom>
          <a:noFill/>
          <a:ln w="9525">
            <a:noFill/>
            <a:miter lim="800000"/>
            <a:headEnd/>
            <a:tailEnd/>
          </a:ln>
        </p:spPr>
      </p:pic>
      <p:sp>
        <p:nvSpPr>
          <p:cNvPr id="61448" name="Text Box 8"/>
          <p:cNvSpPr txBox="1">
            <a:spLocks noChangeArrowheads="1"/>
          </p:cNvSpPr>
          <p:nvPr/>
        </p:nvSpPr>
        <p:spPr bwMode="auto">
          <a:xfrm>
            <a:off x="3995738" y="4868863"/>
            <a:ext cx="4752975" cy="1803400"/>
          </a:xfrm>
          <a:prstGeom prst="rect">
            <a:avLst/>
          </a:prstGeom>
          <a:noFill/>
          <a:ln w="9525">
            <a:noFill/>
            <a:miter lim="800000"/>
            <a:headEnd/>
            <a:tailEnd/>
          </a:ln>
          <a:effectLst/>
        </p:spPr>
        <p:txBody>
          <a:bodyPr>
            <a:spAutoFit/>
          </a:bodyPr>
          <a:lstStyle/>
          <a:p>
            <a:pPr>
              <a:spcBef>
                <a:spcPct val="50000"/>
              </a:spcBef>
            </a:pPr>
            <a:r>
              <a:rPr lang="en-US" sz="1600"/>
              <a:t>Looking down on someone or something from a height often conveys a sense of power or control.  Conversely, looking up from below at a person or object can make us feel vulnerable.  The use of ‘angles’ in images allows different relationships between people and between people and objects to be conveyed.</a:t>
            </a:r>
            <a:endParaRPr lang="en-AU" sz="160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79388" y="188913"/>
            <a:ext cx="2819400" cy="561975"/>
          </a:xfrm>
        </p:spPr>
        <p:txBody>
          <a:bodyPr/>
          <a:lstStyle/>
          <a:p>
            <a:r>
              <a:rPr lang="en-AU" sz="2000"/>
              <a:t>Terms &amp; Techniques</a:t>
            </a:r>
          </a:p>
        </p:txBody>
      </p:sp>
      <p:sp>
        <p:nvSpPr>
          <p:cNvPr id="62467" name="Rectangle 3"/>
          <p:cNvSpPr>
            <a:spLocks noGrp="1" noChangeArrowheads="1"/>
          </p:cNvSpPr>
          <p:nvPr>
            <p:ph type="body" idx="1"/>
          </p:nvPr>
        </p:nvSpPr>
        <p:spPr>
          <a:xfrm>
            <a:off x="2987675" y="620713"/>
            <a:ext cx="2890838" cy="749300"/>
          </a:xfrm>
        </p:spPr>
        <p:txBody>
          <a:bodyPr/>
          <a:lstStyle/>
          <a:p>
            <a:pPr>
              <a:buFontTx/>
              <a:buNone/>
            </a:pPr>
            <a:r>
              <a:rPr lang="en-AU">
                <a:latin typeface="Ravie" pitchFamily="82" charset="0"/>
              </a:rPr>
              <a:t>Framing</a:t>
            </a:r>
          </a:p>
        </p:txBody>
      </p:sp>
      <p:pic>
        <p:nvPicPr>
          <p:cNvPr id="62468" name="Picture 4" descr="yang-600"/>
          <p:cNvPicPr>
            <a:picLocks noChangeAspect="1" noChangeArrowheads="1"/>
          </p:cNvPicPr>
          <p:nvPr/>
        </p:nvPicPr>
        <p:blipFill>
          <a:blip r:embed="rId2" cstate="print"/>
          <a:srcRect/>
          <a:stretch>
            <a:fillRect/>
          </a:stretch>
        </p:blipFill>
        <p:spPr bwMode="auto">
          <a:xfrm>
            <a:off x="1258888" y="1341438"/>
            <a:ext cx="6553200" cy="3622675"/>
          </a:xfrm>
          <a:prstGeom prst="rect">
            <a:avLst/>
          </a:prstGeom>
          <a:noFill/>
        </p:spPr>
      </p:pic>
      <p:sp>
        <p:nvSpPr>
          <p:cNvPr id="62469" name="Text Box 5"/>
          <p:cNvSpPr txBox="1">
            <a:spLocks noChangeArrowheads="1"/>
          </p:cNvSpPr>
          <p:nvPr/>
        </p:nvSpPr>
        <p:spPr bwMode="auto">
          <a:xfrm>
            <a:off x="395288" y="5157788"/>
            <a:ext cx="8569325" cy="1465262"/>
          </a:xfrm>
          <a:prstGeom prst="rect">
            <a:avLst/>
          </a:prstGeom>
          <a:noFill/>
          <a:ln w="9525">
            <a:noFill/>
            <a:miter lim="800000"/>
            <a:headEnd/>
            <a:tailEnd/>
          </a:ln>
          <a:effectLst/>
        </p:spPr>
        <p:txBody>
          <a:bodyPr>
            <a:spAutoFit/>
          </a:bodyPr>
          <a:lstStyle/>
          <a:p>
            <a:pPr>
              <a:spcBef>
                <a:spcPct val="50000"/>
              </a:spcBef>
            </a:pPr>
            <a:r>
              <a:rPr lang="en-US"/>
              <a:t>An image can be framed in various ways.  The frame determines the amount of information given to the viewer as well as sometimes signaling a social relationship with the viewer.  For example, a close up or medium shot of a person can be attempting to portray them as though they are a friend.  A long shot may portray them as though they are a stranger and distant from us.</a:t>
            </a:r>
            <a:endParaRPr lang="en-AU"/>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79388" y="188913"/>
            <a:ext cx="2819400" cy="561975"/>
          </a:xfrm>
        </p:spPr>
        <p:txBody>
          <a:bodyPr/>
          <a:lstStyle/>
          <a:p>
            <a:r>
              <a:rPr lang="en-AU" sz="2000"/>
              <a:t>Terms &amp; Techniques</a:t>
            </a:r>
          </a:p>
        </p:txBody>
      </p:sp>
      <p:sp>
        <p:nvSpPr>
          <p:cNvPr id="65539" name="Rectangle 3"/>
          <p:cNvSpPr>
            <a:spLocks noGrp="1" noChangeArrowheads="1"/>
          </p:cNvSpPr>
          <p:nvPr>
            <p:ph type="body" idx="1"/>
          </p:nvPr>
        </p:nvSpPr>
        <p:spPr>
          <a:xfrm>
            <a:off x="2987675" y="620713"/>
            <a:ext cx="2890838" cy="749300"/>
          </a:xfrm>
        </p:spPr>
        <p:txBody>
          <a:bodyPr/>
          <a:lstStyle/>
          <a:p>
            <a:pPr>
              <a:buFontTx/>
              <a:buNone/>
            </a:pPr>
            <a:r>
              <a:rPr lang="en-AU">
                <a:latin typeface="Ravie" pitchFamily="82" charset="0"/>
              </a:rPr>
              <a:t>Framing</a:t>
            </a:r>
          </a:p>
        </p:txBody>
      </p:sp>
      <p:pic>
        <p:nvPicPr>
          <p:cNvPr id="65543" name="Picture 7" descr="wild%20things"/>
          <p:cNvPicPr>
            <a:picLocks noChangeAspect="1" noChangeArrowheads="1"/>
          </p:cNvPicPr>
          <p:nvPr/>
        </p:nvPicPr>
        <p:blipFill>
          <a:blip r:embed="rId2" cstate="print"/>
          <a:srcRect/>
          <a:stretch>
            <a:fillRect/>
          </a:stretch>
        </p:blipFill>
        <p:spPr bwMode="auto">
          <a:xfrm>
            <a:off x="611560" y="2132856"/>
            <a:ext cx="4351337" cy="3513137"/>
          </a:xfrm>
          <a:prstGeom prst="rect">
            <a:avLst/>
          </a:prstGeom>
          <a:noFill/>
        </p:spPr>
      </p:pic>
      <p:sp>
        <p:nvSpPr>
          <p:cNvPr id="65544" name="Text Box 8"/>
          <p:cNvSpPr txBox="1">
            <a:spLocks noChangeArrowheads="1"/>
          </p:cNvSpPr>
          <p:nvPr/>
        </p:nvSpPr>
        <p:spPr bwMode="auto">
          <a:xfrm>
            <a:off x="5436096" y="1844824"/>
            <a:ext cx="3095625" cy="3785652"/>
          </a:xfrm>
          <a:prstGeom prst="rect">
            <a:avLst/>
          </a:prstGeom>
          <a:noFill/>
          <a:ln w="9525">
            <a:noFill/>
            <a:miter lim="800000"/>
            <a:headEnd/>
            <a:tailEnd/>
          </a:ln>
          <a:effectLst/>
        </p:spPr>
        <p:txBody>
          <a:bodyPr>
            <a:spAutoFit/>
          </a:bodyPr>
          <a:lstStyle/>
          <a:p>
            <a:pPr>
              <a:spcBef>
                <a:spcPct val="50000"/>
              </a:spcBef>
              <a:buFontTx/>
              <a:buChar char="•"/>
            </a:pPr>
            <a:r>
              <a:rPr lang="en-AU" sz="2000" dirty="0"/>
              <a:t>The page itself is also a frame. </a:t>
            </a:r>
          </a:p>
          <a:p>
            <a:pPr>
              <a:spcBef>
                <a:spcPct val="50000"/>
              </a:spcBef>
              <a:buFontTx/>
              <a:buChar char="•"/>
            </a:pPr>
            <a:r>
              <a:rPr lang="en-AU" sz="2000" dirty="0"/>
              <a:t>The illustrator decided what they would show the viewer in each of these frames.</a:t>
            </a:r>
          </a:p>
          <a:p>
            <a:pPr>
              <a:spcBef>
                <a:spcPct val="50000"/>
              </a:spcBef>
              <a:buFontTx/>
              <a:buChar char="•"/>
            </a:pPr>
            <a:r>
              <a:rPr lang="en-AU" sz="2000" dirty="0" smtClean="0"/>
              <a:t>Sometimes composers </a:t>
            </a:r>
            <a:r>
              <a:rPr lang="en-AU" sz="2000" dirty="0"/>
              <a:t>only </a:t>
            </a:r>
            <a:r>
              <a:rPr lang="en-AU" sz="2000" dirty="0" smtClean="0"/>
              <a:t>use </a:t>
            </a:r>
            <a:r>
              <a:rPr lang="en-AU" sz="2000" dirty="0"/>
              <a:t>a small part of the page </a:t>
            </a:r>
            <a:r>
              <a:rPr lang="en-AU" sz="2000" dirty="0" smtClean="0"/>
              <a:t>for </a:t>
            </a:r>
            <a:r>
              <a:rPr lang="en-AU" sz="2000" dirty="0"/>
              <a:t>illustrations and other </a:t>
            </a:r>
            <a:r>
              <a:rPr lang="en-AU" sz="2000" dirty="0" smtClean="0"/>
              <a:t>times they use </a:t>
            </a:r>
            <a:r>
              <a:rPr lang="en-AU" sz="2000" dirty="0"/>
              <a:t>the whole page…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79388" y="188913"/>
            <a:ext cx="2819400" cy="561975"/>
          </a:xfrm>
        </p:spPr>
        <p:txBody>
          <a:bodyPr/>
          <a:lstStyle/>
          <a:p>
            <a:r>
              <a:rPr lang="en-AU" sz="2000"/>
              <a:t>Terms &amp; Techniques</a:t>
            </a:r>
          </a:p>
        </p:txBody>
      </p:sp>
      <p:sp>
        <p:nvSpPr>
          <p:cNvPr id="66568" name="Text Box 8"/>
          <p:cNvSpPr txBox="1">
            <a:spLocks noChangeArrowheads="1"/>
          </p:cNvSpPr>
          <p:nvPr/>
        </p:nvSpPr>
        <p:spPr bwMode="auto">
          <a:xfrm>
            <a:off x="1547813" y="1412875"/>
            <a:ext cx="1873250" cy="519113"/>
          </a:xfrm>
          <a:prstGeom prst="rect">
            <a:avLst/>
          </a:prstGeom>
          <a:noFill/>
          <a:ln w="9525">
            <a:noFill/>
            <a:miter lim="800000"/>
            <a:headEnd/>
            <a:tailEnd/>
          </a:ln>
          <a:effectLst/>
        </p:spPr>
        <p:txBody>
          <a:bodyPr>
            <a:spAutoFit/>
          </a:bodyPr>
          <a:lstStyle/>
          <a:p>
            <a:pPr>
              <a:spcBef>
                <a:spcPct val="50000"/>
              </a:spcBef>
            </a:pPr>
            <a:r>
              <a:rPr lang="en-AU" sz="2800">
                <a:latin typeface="Ravie" pitchFamily="82" charset="0"/>
              </a:rPr>
              <a:t>Size</a:t>
            </a:r>
          </a:p>
        </p:txBody>
      </p:sp>
      <p:pic>
        <p:nvPicPr>
          <p:cNvPr id="66569" name="Picture 9" descr="size%20diagram"/>
          <p:cNvPicPr>
            <a:picLocks noChangeAspect="1" noChangeArrowheads="1"/>
          </p:cNvPicPr>
          <p:nvPr/>
        </p:nvPicPr>
        <p:blipFill>
          <a:blip r:embed="rId2" cstate="print"/>
          <a:srcRect/>
          <a:stretch>
            <a:fillRect/>
          </a:stretch>
        </p:blipFill>
        <p:spPr bwMode="auto">
          <a:xfrm>
            <a:off x="4211638" y="404813"/>
            <a:ext cx="4699000" cy="6045200"/>
          </a:xfrm>
          <a:prstGeom prst="rect">
            <a:avLst/>
          </a:prstGeom>
          <a:noFill/>
          <a:ln w="9525">
            <a:noFill/>
            <a:miter lim="800000"/>
            <a:headEnd/>
            <a:tailEnd/>
          </a:ln>
        </p:spPr>
      </p:pic>
      <p:sp>
        <p:nvSpPr>
          <p:cNvPr id="66572" name="Text Box 12"/>
          <p:cNvSpPr txBox="1">
            <a:spLocks noChangeArrowheads="1"/>
          </p:cNvSpPr>
          <p:nvPr/>
        </p:nvSpPr>
        <p:spPr bwMode="auto">
          <a:xfrm>
            <a:off x="323850" y="2205038"/>
            <a:ext cx="3816350" cy="3292475"/>
          </a:xfrm>
          <a:prstGeom prst="rect">
            <a:avLst/>
          </a:prstGeom>
          <a:noFill/>
          <a:ln w="9525">
            <a:noFill/>
            <a:miter lim="800000"/>
            <a:headEnd/>
            <a:tailEnd/>
          </a:ln>
          <a:effectLst/>
        </p:spPr>
        <p:txBody>
          <a:bodyPr>
            <a:spAutoFit/>
          </a:bodyPr>
          <a:lstStyle/>
          <a:p>
            <a:pPr>
              <a:spcBef>
                <a:spcPct val="50000"/>
              </a:spcBef>
              <a:buFontTx/>
              <a:buChar char="•"/>
            </a:pPr>
            <a:r>
              <a:rPr lang="en-AU" sz="2000"/>
              <a:t>Consider the size of the objects or participants within an image or frame.</a:t>
            </a:r>
          </a:p>
          <a:p>
            <a:pPr>
              <a:spcBef>
                <a:spcPct val="50000"/>
              </a:spcBef>
              <a:buFontTx/>
              <a:buChar char="•"/>
            </a:pPr>
            <a:r>
              <a:rPr lang="en-US" sz="2000"/>
              <a:t>In this image of the invading force of rabbits from the book </a:t>
            </a:r>
            <a:r>
              <a:rPr lang="en-US" sz="2000" i="1"/>
              <a:t>The Rabbits</a:t>
            </a:r>
            <a:r>
              <a:rPr lang="en-US" sz="2000"/>
              <a:t> the frame is dominated by the size of the boat.  It is suggested that the size of this invading force is enormous and unstoppable.</a:t>
            </a:r>
            <a:r>
              <a:rPr lang="en-AU" sz="2000"/>
              <a:t> </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79388" y="188913"/>
            <a:ext cx="2819400" cy="561975"/>
          </a:xfrm>
        </p:spPr>
        <p:txBody>
          <a:bodyPr/>
          <a:lstStyle/>
          <a:p>
            <a:r>
              <a:rPr lang="en-AU" sz="2000"/>
              <a:t>Terms &amp; Techniques</a:t>
            </a:r>
          </a:p>
        </p:txBody>
      </p:sp>
      <p:sp>
        <p:nvSpPr>
          <p:cNvPr id="67590" name="Text Box 6"/>
          <p:cNvSpPr txBox="1">
            <a:spLocks noChangeArrowheads="1"/>
          </p:cNvSpPr>
          <p:nvPr/>
        </p:nvSpPr>
        <p:spPr bwMode="auto">
          <a:xfrm>
            <a:off x="1403350" y="765175"/>
            <a:ext cx="6192838" cy="579438"/>
          </a:xfrm>
          <a:prstGeom prst="rect">
            <a:avLst/>
          </a:prstGeom>
          <a:noFill/>
          <a:ln w="9525">
            <a:noFill/>
            <a:miter lim="800000"/>
            <a:headEnd/>
            <a:tailEnd/>
          </a:ln>
          <a:effectLst/>
        </p:spPr>
        <p:txBody>
          <a:bodyPr>
            <a:spAutoFit/>
          </a:bodyPr>
          <a:lstStyle/>
          <a:p>
            <a:pPr>
              <a:spcBef>
                <a:spcPct val="50000"/>
              </a:spcBef>
            </a:pPr>
            <a:r>
              <a:rPr lang="en-AU" sz="3200">
                <a:latin typeface="Ravie" pitchFamily="82" charset="0"/>
              </a:rPr>
              <a:t>Layout &amp; Positioning</a:t>
            </a:r>
          </a:p>
        </p:txBody>
      </p:sp>
      <p:sp>
        <p:nvSpPr>
          <p:cNvPr id="67591" name="Text Box 7"/>
          <p:cNvSpPr txBox="1">
            <a:spLocks noChangeArrowheads="1"/>
          </p:cNvSpPr>
          <p:nvPr/>
        </p:nvSpPr>
        <p:spPr bwMode="auto">
          <a:xfrm>
            <a:off x="4572000" y="1628775"/>
            <a:ext cx="4103688" cy="4511675"/>
          </a:xfrm>
          <a:prstGeom prst="rect">
            <a:avLst/>
          </a:prstGeom>
          <a:noFill/>
          <a:ln w="9525">
            <a:noFill/>
            <a:miter lim="800000"/>
            <a:headEnd/>
            <a:tailEnd/>
          </a:ln>
          <a:effectLst/>
        </p:spPr>
        <p:txBody>
          <a:bodyPr>
            <a:spAutoFit/>
          </a:bodyPr>
          <a:lstStyle/>
          <a:p>
            <a:pPr>
              <a:spcBef>
                <a:spcPct val="50000"/>
              </a:spcBef>
            </a:pPr>
            <a:r>
              <a:rPr lang="en-AU" sz="2000"/>
              <a:t>Layout refers to the illustration as a whole and where objects and participants are placed within the image. Positioning refers to how participants are depicted – e.g. facing the viewer / turned away from the viewer.</a:t>
            </a:r>
          </a:p>
          <a:p>
            <a:pPr>
              <a:spcBef>
                <a:spcPct val="50000"/>
              </a:spcBef>
            </a:pPr>
            <a:r>
              <a:rPr lang="en-AU" sz="2000"/>
              <a:t>Look at the example to the left.</a:t>
            </a:r>
          </a:p>
          <a:p>
            <a:pPr>
              <a:spcBef>
                <a:spcPct val="50000"/>
              </a:spcBef>
              <a:buFontTx/>
              <a:buChar char="•"/>
            </a:pPr>
            <a:r>
              <a:rPr lang="en-AU" sz="2000"/>
              <a:t>What is positioned at the front of this illustration? What could that be suggesting?</a:t>
            </a:r>
          </a:p>
          <a:p>
            <a:pPr>
              <a:spcBef>
                <a:spcPct val="50000"/>
              </a:spcBef>
              <a:buFontTx/>
              <a:buChar char="•"/>
            </a:pPr>
            <a:r>
              <a:rPr lang="en-AU" sz="2000"/>
              <a:t>What is positioned at the back of this illustration? Why?</a:t>
            </a:r>
          </a:p>
        </p:txBody>
      </p:sp>
      <p:pic>
        <p:nvPicPr>
          <p:cNvPr id="67592" name="Picture 8" descr="position%20of%20people%20diagram"/>
          <p:cNvPicPr>
            <a:picLocks noChangeAspect="1" noChangeArrowheads="1"/>
          </p:cNvPicPr>
          <p:nvPr/>
        </p:nvPicPr>
        <p:blipFill>
          <a:blip r:embed="rId2" cstate="print"/>
          <a:srcRect/>
          <a:stretch>
            <a:fillRect/>
          </a:stretch>
        </p:blipFill>
        <p:spPr bwMode="auto">
          <a:xfrm>
            <a:off x="250825" y="1557338"/>
            <a:ext cx="4083050" cy="49149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79388" y="188913"/>
            <a:ext cx="5184775" cy="561975"/>
          </a:xfrm>
        </p:spPr>
        <p:txBody>
          <a:bodyPr/>
          <a:lstStyle/>
          <a:p>
            <a:r>
              <a:rPr lang="en-AU" sz="2000" dirty="0"/>
              <a:t>Terms &amp; Techniques: Layout &amp; Positioning</a:t>
            </a:r>
          </a:p>
        </p:txBody>
      </p:sp>
      <p:sp>
        <p:nvSpPr>
          <p:cNvPr id="68614" name="Text Box 6"/>
          <p:cNvSpPr txBox="1">
            <a:spLocks noChangeArrowheads="1"/>
          </p:cNvSpPr>
          <p:nvPr/>
        </p:nvSpPr>
        <p:spPr bwMode="auto">
          <a:xfrm>
            <a:off x="1187450" y="908050"/>
            <a:ext cx="6913563" cy="579438"/>
          </a:xfrm>
          <a:prstGeom prst="rect">
            <a:avLst/>
          </a:prstGeom>
          <a:noFill/>
          <a:ln w="9525">
            <a:noFill/>
            <a:miter lim="800000"/>
            <a:headEnd/>
            <a:tailEnd/>
          </a:ln>
          <a:effectLst/>
        </p:spPr>
        <p:txBody>
          <a:bodyPr>
            <a:spAutoFit/>
          </a:bodyPr>
          <a:lstStyle/>
          <a:p>
            <a:pPr algn="ctr">
              <a:spcBef>
                <a:spcPct val="50000"/>
              </a:spcBef>
            </a:pPr>
            <a:r>
              <a:rPr lang="en-AU" sz="3200" dirty="0" smtClean="0">
                <a:latin typeface="Ravie" pitchFamily="82" charset="0"/>
              </a:rPr>
              <a:t>Symbols</a:t>
            </a:r>
            <a:endParaRPr lang="en-AU" sz="3200" dirty="0">
              <a:latin typeface="Ravie" pitchFamily="82" charset="0"/>
            </a:endParaRPr>
          </a:p>
        </p:txBody>
      </p:sp>
      <p:sp>
        <p:nvSpPr>
          <p:cNvPr id="68616" name="Text Box 8"/>
          <p:cNvSpPr txBox="1">
            <a:spLocks noChangeArrowheads="1"/>
          </p:cNvSpPr>
          <p:nvPr/>
        </p:nvSpPr>
        <p:spPr bwMode="auto">
          <a:xfrm>
            <a:off x="4427984" y="1700808"/>
            <a:ext cx="4427984" cy="2446824"/>
          </a:xfrm>
          <a:prstGeom prst="rect">
            <a:avLst/>
          </a:prstGeom>
          <a:noFill/>
          <a:ln w="9525">
            <a:noFill/>
            <a:miter lim="800000"/>
            <a:headEnd/>
            <a:tailEnd/>
          </a:ln>
          <a:effectLst/>
        </p:spPr>
        <p:txBody>
          <a:bodyPr wrap="square">
            <a:spAutoFit/>
          </a:bodyPr>
          <a:lstStyle/>
          <a:p>
            <a:pPr>
              <a:spcBef>
                <a:spcPct val="50000"/>
              </a:spcBef>
            </a:pPr>
            <a:r>
              <a:rPr lang="en-AU" dirty="0"/>
              <a:t>These are objects that represent, stand for, or suggest an </a:t>
            </a:r>
            <a:r>
              <a:rPr lang="en-AU" dirty="0" smtClean="0"/>
              <a:t>idea, belief </a:t>
            </a:r>
            <a:r>
              <a:rPr lang="en-AU" dirty="0"/>
              <a:t>or action. Symbols take the form of words, sounds, gestures, or visual images and are used to convey ideas and beliefs. E.g. an image of a dove is a well known symbol for </a:t>
            </a:r>
            <a:r>
              <a:rPr lang="en-AU" dirty="0" smtClean="0"/>
              <a:t>peace.</a:t>
            </a:r>
            <a:endParaRPr lang="en-AU" dirty="0"/>
          </a:p>
          <a:p>
            <a:pPr>
              <a:spcBef>
                <a:spcPct val="50000"/>
              </a:spcBef>
            </a:pPr>
            <a:endParaRPr lang="en-AU" dirty="0"/>
          </a:p>
        </p:txBody>
      </p:sp>
      <p:pic>
        <p:nvPicPr>
          <p:cNvPr id="68618" name="Picture 10" descr="http://images5.fanpop.com/image/photos/31200000/Dove-doves-31209063-2400-1920.jpg"/>
          <p:cNvPicPr>
            <a:picLocks noChangeAspect="1" noChangeArrowheads="1"/>
          </p:cNvPicPr>
          <p:nvPr/>
        </p:nvPicPr>
        <p:blipFill>
          <a:blip r:embed="rId2" cstate="print"/>
          <a:srcRect/>
          <a:stretch>
            <a:fillRect/>
          </a:stretch>
        </p:blipFill>
        <p:spPr bwMode="auto">
          <a:xfrm>
            <a:off x="2627784" y="4149080"/>
            <a:ext cx="4355976" cy="2500380"/>
          </a:xfrm>
          <a:prstGeom prst="rect">
            <a:avLst/>
          </a:prstGeom>
          <a:noFill/>
        </p:spPr>
      </p:pic>
      <p:pic>
        <p:nvPicPr>
          <p:cNvPr id="68624" name="Picture 16" descr="http://weblogs.baltimoresun.com/features/green/recycle%20symbol.jpg"/>
          <p:cNvPicPr>
            <a:picLocks noChangeAspect="1" noChangeArrowheads="1"/>
          </p:cNvPicPr>
          <p:nvPr/>
        </p:nvPicPr>
        <p:blipFill>
          <a:blip r:embed="rId3" cstate="print"/>
          <a:srcRect/>
          <a:stretch>
            <a:fillRect/>
          </a:stretch>
        </p:blipFill>
        <p:spPr bwMode="auto">
          <a:xfrm>
            <a:off x="539552" y="980728"/>
            <a:ext cx="2755711" cy="268036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TotalTime>
  <Words>677</Words>
  <Application>Microsoft Macintosh PowerPoint</Application>
  <PresentationFormat>On-screen Show (4:3)</PresentationFormat>
  <Paragraphs>54</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Default Design</vt:lpstr>
      <vt:lpstr>Orbit</vt:lpstr>
      <vt:lpstr>Visual Literacy…</vt:lpstr>
      <vt:lpstr>What is a  ‘Visual Text’?</vt:lpstr>
      <vt:lpstr>Terms &amp; Techniques:</vt:lpstr>
      <vt:lpstr>Terms &amp; Techniques:</vt:lpstr>
      <vt:lpstr>Terms &amp; Techniques</vt:lpstr>
      <vt:lpstr>Terms &amp; Techniques</vt:lpstr>
      <vt:lpstr>Terms &amp; Techniques</vt:lpstr>
      <vt:lpstr>Terms &amp; Techniques</vt:lpstr>
      <vt:lpstr>Terms &amp; Techniques: Layout &amp; Positioning</vt:lpstr>
      <vt:lpstr>Terms &amp; Techniques: Layout &amp; Positioning</vt:lpstr>
      <vt:lpstr>Terms &amp; Techniques</vt:lpstr>
      <vt:lpstr>Terms &amp; Techniques</vt:lpstr>
      <vt:lpstr>Salience</vt:lpstr>
    </vt:vector>
  </TitlesOfParts>
  <Company>Department of Education &amp; Training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Literacy…</dc:title>
  <dc:creator>sprofile</dc:creator>
  <cp:lastModifiedBy>Natalie Milner</cp:lastModifiedBy>
  <cp:revision>6</cp:revision>
  <dcterms:created xsi:type="dcterms:W3CDTF">2008-07-19T01:48:54Z</dcterms:created>
  <dcterms:modified xsi:type="dcterms:W3CDTF">2014-10-08T11:55:23Z</dcterms:modified>
</cp:coreProperties>
</file>